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5" r:id="rId2"/>
    <p:sldId id="280" r:id="rId3"/>
    <p:sldId id="312" r:id="rId4"/>
    <p:sldId id="313" r:id="rId5"/>
    <p:sldId id="314" r:id="rId6"/>
    <p:sldId id="315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30" r:id="rId22"/>
    <p:sldId id="331" r:id="rId23"/>
    <p:sldId id="332" r:id="rId24"/>
    <p:sldId id="333" r:id="rId25"/>
    <p:sldId id="334" r:id="rId26"/>
    <p:sldId id="335" r:id="rId27"/>
    <p:sldId id="336" r:id="rId28"/>
    <p:sldId id="337" r:id="rId29"/>
  </p:sldIdLst>
  <p:sldSz cx="9144000" cy="6858000" type="screen4x3"/>
  <p:notesSz cx="7010400" cy="9296400"/>
  <p:embeddedFontLst>
    <p:embeddedFont>
      <p:font typeface="Source Sans Pro" panose="020B0503030403020204" pitchFamily="34" charset="0"/>
      <p:regular r:id="rId32"/>
      <p:bold r:id="rId33"/>
      <p:italic r:id="rId34"/>
      <p:boldItalic r:id="rId35"/>
    </p:embeddedFont>
    <p:embeddedFont>
      <p:font typeface="Source Sans Pro Semibold" panose="020B0603030403020204" pitchFamily="34" charset="0"/>
      <p:bold r:id="rId36"/>
      <p:boldItalic r:id="rId37"/>
    </p:embeddedFont>
    <p:embeddedFont>
      <p:font typeface="Roboto Slab" pitchFamily="2" charset="0"/>
      <p:regular r:id="rId38"/>
      <p:bold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ＭＳ Ｐゴシック" panose="020B0600070205080204" pitchFamily="34" charset="-128"/>
      <p:regular r:id="rId44"/>
    </p:embeddedFont>
  </p:embeddedFont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00" userDrawn="1">
          <p15:clr>
            <a:srgbClr val="A4A3A4"/>
          </p15:clr>
        </p15:guide>
        <p15:guide id="2" pos="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 Miller" initials="SEM" lastIdx="7" clrIdx="0">
    <p:extLst/>
  </p:cmAuthor>
  <p:cmAuthor id="2" name="Kevin Werner" initials="KW" lastIdx="2" clrIdx="1">
    <p:extLst>
      <p:ext uri="{19B8F6BF-5375-455C-9EA6-DF929625EA0E}">
        <p15:presenceInfo xmlns:p15="http://schemas.microsoft.com/office/powerpoint/2012/main" userId="5a6d2ad95983fc3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0000FF"/>
    <a:srgbClr val="644E43"/>
    <a:srgbClr val="800000"/>
    <a:srgbClr val="FFFFFF"/>
    <a:srgbClr val="CC006A"/>
    <a:srgbClr val="442C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7" autoAdjust="0"/>
    <p:restoredTop sz="82194" autoAdjust="0"/>
  </p:normalViewPr>
  <p:slideViewPr>
    <p:cSldViewPr snapToGrid="0" snapToObjects="1">
      <p:cViewPr varScale="1">
        <p:scale>
          <a:sx n="69" d="100"/>
          <a:sy n="69" d="100"/>
        </p:scale>
        <p:origin x="1090" y="72"/>
      </p:cViewPr>
      <p:guideLst>
        <p:guide orient="horz" pos="600"/>
        <p:guide pos="168"/>
      </p:guideLst>
    </p:cSldViewPr>
  </p:slideViewPr>
  <p:outlineViewPr>
    <p:cViewPr>
      <p:scale>
        <a:sx n="33" d="100"/>
        <a:sy n="33" d="100"/>
      </p:scale>
      <p:origin x="0" y="-13986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9" d="100"/>
          <a:sy n="69" d="100"/>
        </p:scale>
        <p:origin x="32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5A9E73A-9CE9-4E49-B808-974CB5FB9631}" type="datetimeFigureOut">
              <a:rPr lang="en-US" smtClean="0"/>
              <a:t>3/30/2018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C73F93C-7209-41D3-9156-E25F87E47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632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F4851D1-D637-B94A-A07E-B4E3B0F21851}" type="datetimeFigureOut">
              <a:rPr lang="en-US"/>
              <a:pPr>
                <a:defRPr/>
              </a:pPr>
              <a:t>3/30/2018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5D273C2-5624-104C-93CD-DA5755043F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268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5D273C2-5624-104C-93CD-DA5755043FD5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421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5D273C2-5624-104C-93CD-DA5755043FD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999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assess in silos.</a:t>
            </a:r>
            <a:r>
              <a:rPr lang="en-US" baseline="0" dirty="0" smtClean="0"/>
              <a:t> Too many moving parts. Use the P2P example with </a:t>
            </a:r>
            <a:r>
              <a:rPr lang="en-US" baseline="0" dirty="0" err="1" smtClean="0"/>
              <a:t>indirects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5D273C2-5624-104C-93CD-DA5755043FD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710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5D273C2-5624-104C-93CD-DA5755043FD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31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5D273C2-5624-104C-93CD-DA5755043FD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027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Highlight how this is including all the components. Its possible to only make a plan based on a program</a:t>
            </a:r>
            <a:r>
              <a:rPr lang="en-US" baseline="0" dirty="0" smtClean="0"/>
              <a:t> component. For example, the convening activities of the BFF program.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5D273C2-5624-104C-93CD-DA5755043FD5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09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5D273C2-5624-104C-93CD-DA5755043FD5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49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5D273C2-5624-104C-93CD-DA5755043FD5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942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5D273C2-5624-104C-93CD-DA5755043FD5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90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ailhead_PPT_1-01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569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97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ailhead_PPT_1-0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3144" cy="686485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684213" y="3029580"/>
            <a:ext cx="7773987" cy="702419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Section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37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Line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82625" y="2194393"/>
            <a:ext cx="7762302" cy="3520019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3pPr>
              <a:defRPr baseline="0"/>
            </a:lvl3pPr>
            <a:lvl5pPr>
              <a:defRPr baseline="0"/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1"/>
            <a:r>
              <a:rPr lang="en-US" dirty="0" smtClean="0"/>
              <a:t>Body copy</a:t>
            </a:r>
          </a:p>
          <a:p>
            <a:pPr lvl="2"/>
            <a:r>
              <a:rPr lang="en-US" dirty="0" smtClean="0"/>
              <a:t>Bullets 1st level</a:t>
            </a:r>
          </a:p>
          <a:p>
            <a:pPr lvl="3"/>
            <a:r>
              <a:rPr lang="en-US" dirty="0" smtClean="0"/>
              <a:t>Bullets 2nd level</a:t>
            </a:r>
          </a:p>
          <a:p>
            <a:pPr lvl="4"/>
            <a:r>
              <a:rPr lang="en-US" dirty="0" smtClean="0"/>
              <a:t>Bullets 3rd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1000" y="6247767"/>
            <a:ext cx="33528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Roboto Slab"/>
              </a:defRPr>
            </a:lvl1pPr>
          </a:lstStyle>
          <a:p>
            <a:fld id="{B7AF68B9-B815-604D-A691-B5905C81C5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80933" y="823682"/>
            <a:ext cx="7762239" cy="536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One line headline</a:t>
            </a:r>
            <a:endParaRPr lang="en-US" dirty="0"/>
          </a:p>
        </p:txBody>
      </p:sp>
      <p:sp>
        <p:nvSpPr>
          <p:cNvPr id="9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683322" y="1359943"/>
            <a:ext cx="7761605" cy="5286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00" b="0" i="0" baseline="0">
                <a:solidFill>
                  <a:srgbClr val="603A17"/>
                </a:solidFill>
                <a:latin typeface="Source Sans Pro Semibold"/>
                <a:cs typeface="Source Sans Pro Semibold"/>
              </a:defRPr>
            </a:lvl1pPr>
          </a:lstStyle>
          <a:p>
            <a:pPr lvl="0"/>
            <a:r>
              <a:rPr lang="en-US" dirty="0" smtClean="0"/>
              <a:t>Sub-headline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18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ine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83322" y="2697113"/>
            <a:ext cx="7760591" cy="30797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Subhead</a:t>
            </a:r>
          </a:p>
          <a:p>
            <a:pPr lvl="1"/>
            <a:r>
              <a:rPr lang="en-US" dirty="0" smtClean="0"/>
              <a:t>Body copy</a:t>
            </a:r>
          </a:p>
          <a:p>
            <a:pPr lvl="2"/>
            <a:r>
              <a:rPr lang="en-US" dirty="0" smtClean="0"/>
              <a:t>Bullets 1st level</a:t>
            </a:r>
          </a:p>
          <a:p>
            <a:pPr lvl="3"/>
            <a:r>
              <a:rPr lang="en-US" dirty="0" smtClean="0"/>
              <a:t>Bullets 2nd level</a:t>
            </a:r>
          </a:p>
          <a:p>
            <a:pPr lvl="4"/>
            <a:r>
              <a:rPr lang="en-US" dirty="0" smtClean="0"/>
              <a:t>Bullets 3rd level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1000" y="6247767"/>
            <a:ext cx="33528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Roboto Slab"/>
              </a:defRPr>
            </a:lvl1pPr>
          </a:lstStyle>
          <a:p>
            <a:fld id="{B7AF68B9-B815-604D-A691-B5905C81C5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80933" y="823681"/>
            <a:ext cx="7762239" cy="102841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Two line headline </a:t>
            </a:r>
            <a:br>
              <a:rPr lang="en-US" dirty="0" smtClean="0"/>
            </a:br>
            <a:r>
              <a:rPr lang="en-US" dirty="0" smtClean="0"/>
              <a:t>Two line headline</a:t>
            </a:r>
            <a:endParaRPr lang="en-US" dirty="0"/>
          </a:p>
        </p:txBody>
      </p:sp>
      <p:sp>
        <p:nvSpPr>
          <p:cNvPr id="10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683322" y="1852099"/>
            <a:ext cx="7761605" cy="5286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00" b="0" i="0" baseline="0">
                <a:solidFill>
                  <a:schemeClr val="tx2"/>
                </a:solidFill>
                <a:latin typeface="Source Sans Pro Semibold"/>
                <a:cs typeface="Source Sans Pro Semibold"/>
              </a:defRPr>
            </a:lvl1pPr>
          </a:lstStyle>
          <a:p>
            <a:pPr lvl="0"/>
            <a:r>
              <a:rPr lang="en-US" dirty="0" smtClean="0"/>
              <a:t>Sub-headline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321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82625" y="853691"/>
            <a:ext cx="7762302" cy="482223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3pPr>
              <a:defRPr baseline="0"/>
            </a:lvl3pPr>
            <a:lvl5pPr>
              <a:defRPr baseline="0"/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1"/>
            <a:r>
              <a:rPr lang="en-US" dirty="0" smtClean="0"/>
              <a:t>Body copy</a:t>
            </a:r>
          </a:p>
          <a:p>
            <a:pPr lvl="2"/>
            <a:r>
              <a:rPr lang="en-US" dirty="0" smtClean="0"/>
              <a:t>Bullets 1st level</a:t>
            </a:r>
          </a:p>
          <a:p>
            <a:pPr lvl="3"/>
            <a:r>
              <a:rPr lang="en-US" dirty="0" smtClean="0"/>
              <a:t>Bullets 2nd level</a:t>
            </a:r>
          </a:p>
          <a:p>
            <a:pPr lvl="4"/>
            <a:r>
              <a:rPr lang="en-US" dirty="0" smtClean="0"/>
              <a:t>Bullets 3rd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1000" y="6247767"/>
            <a:ext cx="33528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Roboto Slab"/>
              </a:defRPr>
            </a:lvl1pPr>
          </a:lstStyle>
          <a:p>
            <a:fld id="{B7AF68B9-B815-604D-A691-B5905C81C5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023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4" descr="logo-blueline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6153150"/>
            <a:ext cx="8058150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682625" y="862013"/>
            <a:ext cx="7818438" cy="838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Your headline goes here</a:t>
            </a:r>
          </a:p>
        </p:txBody>
      </p:sp>
      <p:sp>
        <p:nvSpPr>
          <p:cNvPr id="1029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685800" y="2189163"/>
            <a:ext cx="7883525" cy="35258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Subhead</a:t>
            </a:r>
          </a:p>
          <a:p>
            <a:pPr lvl="1"/>
            <a:r>
              <a:rPr lang="en-US" dirty="0" smtClean="0"/>
              <a:t>Body copy</a:t>
            </a:r>
          </a:p>
          <a:p>
            <a:pPr lvl="2"/>
            <a:r>
              <a:rPr lang="en-US" dirty="0" smtClean="0"/>
              <a:t>Bullets 1st level</a:t>
            </a:r>
          </a:p>
          <a:p>
            <a:pPr lvl="3"/>
            <a:r>
              <a:rPr lang="en-US" dirty="0" smtClean="0"/>
              <a:t>Bullets 2nd level</a:t>
            </a:r>
          </a:p>
          <a:p>
            <a:pPr lvl="4"/>
            <a:r>
              <a:rPr lang="en-US" dirty="0" smtClean="0"/>
              <a:t>Bullets 3rd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1000" y="6247767"/>
            <a:ext cx="33528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Roboto Slab"/>
              </a:defRPr>
            </a:lvl1pPr>
          </a:lstStyle>
          <a:p>
            <a:fld id="{B7AF68B9-B815-604D-A691-B5905C81C5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698" r:id="rId3"/>
    <p:sldLayoutId id="2147483699" r:id="rId4"/>
    <p:sldLayoutId id="2147483700" r:id="rId5"/>
  </p:sldLayoutIdLst>
  <p:txStyles>
    <p:titleStyle>
      <a:lvl1pPr algn="l" defTabSz="457200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 kern="1200">
          <a:solidFill>
            <a:schemeClr val="accent1"/>
          </a:solidFill>
          <a:latin typeface="Roboto Slab"/>
          <a:ea typeface="ＭＳ Ｐゴシック" charset="0"/>
          <a:cs typeface="Roboto Slab"/>
        </a:defRPr>
      </a:lvl1pPr>
      <a:lvl2pPr algn="l" defTabSz="457200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>
          <a:solidFill>
            <a:schemeClr val="accent1"/>
          </a:solidFill>
          <a:latin typeface="Roboto Slab" charset="0"/>
          <a:ea typeface="ＭＳ Ｐゴシック" charset="0"/>
        </a:defRPr>
      </a:lvl2pPr>
      <a:lvl3pPr algn="l" defTabSz="457200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>
          <a:solidFill>
            <a:schemeClr val="accent1"/>
          </a:solidFill>
          <a:latin typeface="Roboto Slab" charset="0"/>
          <a:ea typeface="ＭＳ Ｐゴシック" charset="0"/>
        </a:defRPr>
      </a:lvl3pPr>
      <a:lvl4pPr algn="l" defTabSz="457200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>
          <a:solidFill>
            <a:schemeClr val="accent1"/>
          </a:solidFill>
          <a:latin typeface="Roboto Slab" charset="0"/>
          <a:ea typeface="ＭＳ Ｐゴシック" charset="0"/>
        </a:defRPr>
      </a:lvl4pPr>
      <a:lvl5pPr algn="l" defTabSz="457200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>
          <a:solidFill>
            <a:schemeClr val="accent1"/>
          </a:solidFill>
          <a:latin typeface="Roboto Slab" charset="0"/>
          <a:ea typeface="ＭＳ Ｐゴシック" charset="0"/>
        </a:defRPr>
      </a:lvl5pPr>
      <a:lvl6pPr marL="457200" algn="l" defTabSz="457200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>
          <a:solidFill>
            <a:schemeClr val="accent1"/>
          </a:solidFill>
          <a:latin typeface="Roboto Slab" charset="0"/>
          <a:ea typeface="ＭＳ Ｐゴシック" charset="0"/>
        </a:defRPr>
      </a:lvl6pPr>
      <a:lvl7pPr marL="914400" algn="l" defTabSz="457200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>
          <a:solidFill>
            <a:schemeClr val="accent1"/>
          </a:solidFill>
          <a:latin typeface="Roboto Slab" charset="0"/>
          <a:ea typeface="ＭＳ Ｐゴシック" charset="0"/>
        </a:defRPr>
      </a:lvl7pPr>
      <a:lvl8pPr marL="1371600" algn="l" defTabSz="457200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>
          <a:solidFill>
            <a:schemeClr val="accent1"/>
          </a:solidFill>
          <a:latin typeface="Roboto Slab" charset="0"/>
          <a:ea typeface="ＭＳ Ｐゴシック" charset="0"/>
        </a:defRPr>
      </a:lvl8pPr>
      <a:lvl9pPr marL="1828800" algn="l" defTabSz="457200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>
          <a:solidFill>
            <a:schemeClr val="accent1"/>
          </a:solidFill>
          <a:latin typeface="Roboto Slab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0"/>
        </a:spcBef>
        <a:spcAft>
          <a:spcPct val="0"/>
        </a:spcAft>
        <a:buFont typeface="Arial" charset="0"/>
        <a:defRPr sz="1500" b="1" kern="1200">
          <a:solidFill>
            <a:srgbClr val="0090BE"/>
          </a:solidFill>
          <a:latin typeface="Roboto Slab"/>
          <a:ea typeface="ＭＳ Ｐゴシック" charset="0"/>
          <a:cs typeface="Roboto Slab"/>
        </a:defRPr>
      </a:lvl1pPr>
      <a:lvl2pPr marL="1588" indent="-1588" algn="l" defTabSz="457200" rtl="0" eaLnBrk="1" fontAlgn="base" hangingPunct="1">
        <a:spcBef>
          <a:spcPts val="600"/>
        </a:spcBef>
        <a:spcAft>
          <a:spcPct val="0"/>
        </a:spcAft>
        <a:buFont typeface="Arial" charset="0"/>
        <a:defRPr sz="1500" kern="1200">
          <a:solidFill>
            <a:schemeClr val="tx2"/>
          </a:solidFill>
          <a:latin typeface="Source Sans Pro"/>
          <a:ea typeface="ＭＳ Ｐゴシック" charset="0"/>
          <a:cs typeface="Source Sans Pro"/>
        </a:defRPr>
      </a:lvl2pPr>
      <a:lvl3pPr marL="142875" indent="-141288" algn="l" defTabSz="457200" rtl="0" eaLnBrk="1" fontAlgn="base" hangingPunct="1">
        <a:spcBef>
          <a:spcPts val="600"/>
        </a:spcBef>
        <a:spcAft>
          <a:spcPct val="0"/>
        </a:spcAft>
        <a:buSzPct val="90000"/>
        <a:buFont typeface="Arial" charset="0"/>
        <a:buChar char="•"/>
        <a:defRPr sz="1500" kern="1200">
          <a:solidFill>
            <a:schemeClr val="tx2"/>
          </a:solidFill>
          <a:latin typeface="Source Sans Pro"/>
          <a:ea typeface="Source Sans Pro" charset="0"/>
          <a:cs typeface="Source Sans Pro"/>
        </a:defRPr>
      </a:lvl3pPr>
      <a:lvl4pPr marL="285750" indent="-147638" algn="l" defTabSz="457200" rtl="0" eaLnBrk="1" fontAlgn="base" hangingPunct="1">
        <a:spcBef>
          <a:spcPts val="600"/>
        </a:spcBef>
        <a:spcAft>
          <a:spcPct val="0"/>
        </a:spcAft>
        <a:buFont typeface="Lucida Grande" charset="0"/>
        <a:buChar char="–"/>
        <a:defRPr sz="1500" kern="1200">
          <a:solidFill>
            <a:schemeClr val="tx2"/>
          </a:solidFill>
          <a:latin typeface="Source Sans Pro"/>
          <a:ea typeface="Source Sans Pro" charset="0"/>
          <a:cs typeface="Source Sans Pro"/>
        </a:defRPr>
      </a:lvl4pPr>
      <a:lvl5pPr marL="417513" indent="-131763" algn="l" defTabSz="457200" rtl="0" eaLnBrk="1" fontAlgn="base" hangingPunct="1">
        <a:spcBef>
          <a:spcPts val="600"/>
        </a:spcBef>
        <a:spcAft>
          <a:spcPct val="0"/>
        </a:spcAft>
        <a:buSzPct val="80000"/>
        <a:buFont typeface="Arial" charset="0"/>
        <a:buChar char="•"/>
        <a:defRPr sz="1500" kern="1200">
          <a:solidFill>
            <a:schemeClr val="tx2"/>
          </a:solidFill>
          <a:latin typeface="Source Sans Pro"/>
          <a:ea typeface="Source Sans Pro" charset="0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ustaintool.org/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ustaintool.org/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mailto:jsunshine@trailhead.institute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1"/>
          <p:cNvSpPr>
            <a:spLocks noGrp="1"/>
          </p:cNvSpPr>
          <p:nvPr>
            <p:ph type="title"/>
          </p:nvPr>
        </p:nvSpPr>
        <p:spPr>
          <a:xfrm>
            <a:off x="437322" y="516835"/>
            <a:ext cx="8706678" cy="5603957"/>
          </a:xfrm>
        </p:spPr>
        <p:txBody>
          <a:bodyPr/>
          <a:lstStyle/>
          <a:p>
            <a:pPr eaLnBrk="1" hangingPunct="1"/>
            <a:r>
              <a:rPr lang="en-US" sz="5000" b="1" dirty="0" smtClean="0">
                <a:latin typeface="Roboto Slab" charset="0"/>
              </a:rPr>
              <a:t/>
            </a:r>
            <a:br>
              <a:rPr lang="en-US" sz="5000" b="1" dirty="0" smtClean="0">
                <a:latin typeface="Roboto Slab" charset="0"/>
              </a:rPr>
            </a:br>
            <a:r>
              <a:rPr lang="en-US" sz="5000" b="1" dirty="0">
                <a:latin typeface="Roboto Slab" charset="0"/>
              </a:rPr>
              <a:t/>
            </a:r>
            <a:br>
              <a:rPr lang="en-US" sz="5000" b="1" dirty="0">
                <a:latin typeface="Roboto Slab" charset="0"/>
              </a:rPr>
            </a:br>
            <a:r>
              <a:rPr lang="en-US" sz="2500" b="1" dirty="0" smtClean="0">
                <a:latin typeface="Roboto Slab" charset="0"/>
              </a:rPr>
              <a:t>Strategies for Sustainability Worksho</a:t>
            </a:r>
            <a:r>
              <a:rPr lang="en-US" sz="2500" b="1" dirty="0" smtClean="0">
                <a:latin typeface="Roboto Slab" charset="0"/>
              </a:rPr>
              <a:t>p</a:t>
            </a:r>
            <a:br>
              <a:rPr lang="en-US" sz="2500" b="1" dirty="0" smtClean="0">
                <a:latin typeface="Roboto Slab" charset="0"/>
              </a:rPr>
            </a:br>
            <a:r>
              <a:rPr lang="en-US" sz="2500" b="1" dirty="0" smtClean="0">
                <a:latin typeface="Roboto Slab" charset="0"/>
              </a:rPr>
              <a:t>Fort Collins, CO</a:t>
            </a:r>
            <a:r>
              <a:rPr lang="en-US" sz="5000" b="1" dirty="0" smtClean="0">
                <a:latin typeface="Roboto Slab" charset="0"/>
              </a:rPr>
              <a:t/>
            </a:r>
            <a:br>
              <a:rPr lang="en-US" sz="5000" b="1" dirty="0" smtClean="0">
                <a:latin typeface="Roboto Slab" charset="0"/>
              </a:rPr>
            </a:br>
            <a:r>
              <a:rPr lang="en-US" sz="5000" b="1" dirty="0">
                <a:latin typeface="Roboto Slab" charset="0"/>
              </a:rPr>
              <a:t/>
            </a:r>
            <a:br>
              <a:rPr lang="en-US" sz="5000" b="1" dirty="0">
                <a:latin typeface="Roboto Slab" charset="0"/>
              </a:rPr>
            </a:br>
            <a:r>
              <a:rPr lang="en-US" sz="5000" b="1" i="1" dirty="0" smtClean="0">
                <a:latin typeface="Roboto Slab" charset="0"/>
              </a:rPr>
              <a:t/>
            </a:r>
            <a:br>
              <a:rPr lang="en-US" sz="5000" b="1" i="1" dirty="0" smtClean="0">
                <a:latin typeface="Roboto Slab" charset="0"/>
              </a:rPr>
            </a:br>
            <a:r>
              <a:rPr lang="en-US" sz="5000" b="1" i="1" dirty="0" smtClean="0">
                <a:latin typeface="Roboto Slab" charset="0"/>
              </a:rPr>
              <a:t>Overview of Sustainability</a:t>
            </a:r>
            <a:r>
              <a:rPr lang="en-US" sz="5000" b="1" dirty="0" smtClean="0">
                <a:latin typeface="Roboto Slab" charset="0"/>
              </a:rPr>
              <a:t/>
            </a:r>
            <a:br>
              <a:rPr lang="en-US" sz="5000" b="1" dirty="0" smtClean="0">
                <a:latin typeface="Roboto Slab" charset="0"/>
              </a:rPr>
            </a:br>
            <a:r>
              <a:rPr lang="en-US" sz="5000" b="1" dirty="0">
                <a:latin typeface="Roboto Slab" charset="0"/>
              </a:rPr>
              <a:t/>
            </a:r>
            <a:br>
              <a:rPr lang="en-US" sz="5000" b="1" dirty="0">
                <a:latin typeface="Roboto Slab" charset="0"/>
              </a:rPr>
            </a:br>
            <a:r>
              <a:rPr lang="en-US" sz="5000" b="1" dirty="0" smtClean="0">
                <a:latin typeface="Roboto Slab" charset="0"/>
              </a:rPr>
              <a:t/>
            </a:r>
            <a:br>
              <a:rPr lang="en-US" sz="5000" b="1" dirty="0" smtClean="0">
                <a:latin typeface="Roboto Slab" charset="0"/>
              </a:rPr>
            </a:br>
            <a:r>
              <a:rPr lang="en-US" sz="2800" b="1" dirty="0" smtClean="0">
                <a:latin typeface="Roboto Slab" charset="0"/>
              </a:rPr>
              <a:t>Trailhead </a:t>
            </a:r>
            <a:r>
              <a:rPr lang="en-US" sz="2800" b="1" dirty="0" smtClean="0">
                <a:latin typeface="Roboto Slab" charset="0"/>
              </a:rPr>
              <a:t>Institute </a:t>
            </a:r>
            <a:r>
              <a:rPr lang="en-US" sz="2000" b="1" dirty="0" smtClean="0">
                <a:latin typeface="Roboto Slab" charset="0"/>
              </a:rPr>
              <a:t/>
            </a:r>
            <a:br>
              <a:rPr lang="en-US" sz="2000" b="1" dirty="0" smtClean="0">
                <a:latin typeface="Roboto Slab" charset="0"/>
              </a:rPr>
            </a:br>
            <a:r>
              <a:rPr lang="en-US" sz="2000" b="1" dirty="0" smtClean="0">
                <a:latin typeface="Roboto Slab" charset="0"/>
              </a:rPr>
              <a:t>Justine Sunshine </a:t>
            </a:r>
            <a:br>
              <a:rPr lang="en-US" sz="2000" b="1" dirty="0" smtClean="0">
                <a:latin typeface="Roboto Slab" charset="0"/>
              </a:rPr>
            </a:br>
            <a:r>
              <a:rPr lang="en-US" sz="2500" b="1" dirty="0" smtClean="0">
                <a:latin typeface="Roboto Slab" charset="0"/>
              </a:rPr>
              <a:t>April 5, 2018</a:t>
            </a:r>
            <a:endParaRPr lang="en-US" sz="2500" b="1" dirty="0">
              <a:latin typeface="Roboto Sla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23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Assessment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are the factors that impact what you are trying to sustain?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25270" y="2150693"/>
            <a:ext cx="4291730" cy="307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How does the economic climate affect your program?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How does the political climate affect your program?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What aspects of your program can and cannot be adjusted to better fit with the current economic and political climate? </a:t>
            </a:r>
            <a:endParaRPr lang="en-US" sz="2200" dirty="0" smtClean="0">
              <a:latin typeface="Source Sans Pro" panose="020B05030304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9033" y="2719137"/>
            <a:ext cx="5321967" cy="1731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5000" b="1" dirty="0" smtClean="0">
                <a:latin typeface="Roboto Slab" pitchFamily="2" charset="0"/>
                <a:ea typeface="Roboto Slab" pitchFamily="2" charset="0"/>
              </a:rPr>
              <a:t>Environmental Support</a:t>
            </a:r>
            <a:endParaRPr lang="en-US" sz="5000" b="1" dirty="0" smtClean="0">
              <a:latin typeface="Roboto Slab" pitchFamily="2" charset="0"/>
              <a:ea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71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Assessment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Tips for Sustainability Assessments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493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Take a team approach to assess </a:t>
            </a:r>
            <a:r>
              <a:rPr lang="en-US" sz="2500" u="sng" dirty="0" smtClean="0">
                <a:latin typeface="Source Sans Pro" panose="020B0503030403020204" pitchFamily="34" charset="0"/>
              </a:rPr>
              <a:t>AND</a:t>
            </a:r>
            <a:r>
              <a:rPr lang="en-US" sz="2500" dirty="0" smtClean="0">
                <a:latin typeface="Source Sans Pro" panose="020B0503030403020204" pitchFamily="34" charset="0"/>
              </a:rPr>
              <a:t> review </a:t>
            </a:r>
            <a:endParaRPr lang="en-US" sz="2500" dirty="0" smtClean="0">
              <a:latin typeface="Source Sans Pro" panose="020B0503030403020204" pitchFamily="34" charset="0"/>
            </a:endParaRPr>
          </a:p>
        </p:txBody>
      </p:sp>
      <p:pic>
        <p:nvPicPr>
          <p:cNvPr id="1026" name="Picture 2" descr="Image result for te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159" y="1992980"/>
            <a:ext cx="6965608" cy="348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730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Assessment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Tips for Sustainability Assessments 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050" name="Picture 2" descr="Image result for assumpti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6866" y="2154477"/>
            <a:ext cx="4568840" cy="3031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9085" y="1284789"/>
            <a:ext cx="3653672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Avoid assumptions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Important to understand as much as possible behind what you are trying to sustain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It’s ok to challenge!  </a:t>
            </a:r>
            <a:endParaRPr lang="en-US" sz="2500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003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Assessment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Tips for Sustainability Assessments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493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Don’t ignore the drama and the dirty laundry </a:t>
            </a:r>
            <a:endParaRPr lang="en-US" sz="2500" dirty="0" smtClean="0">
              <a:latin typeface="Source Sans Pro" panose="020B0503030403020204" pitchFamily="34" charset="0"/>
            </a:endParaRPr>
          </a:p>
        </p:txBody>
      </p:sp>
      <p:pic>
        <p:nvPicPr>
          <p:cNvPr id="4098" name="Picture 2" descr="Image result for real housewives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36315">
            <a:off x="1737178" y="2400276"/>
            <a:ext cx="6111367" cy="1711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 rot="21003583">
            <a:off x="2812743" y="3673341"/>
            <a:ext cx="8895951" cy="653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500" dirty="0" smtClean="0">
                <a:solidFill>
                  <a:srgbClr val="7030A0"/>
                </a:solidFill>
                <a:latin typeface="Source Sans Pro" panose="020B0503030403020204" pitchFamily="34" charset="0"/>
              </a:rPr>
              <a:t>Of Programs and Services</a:t>
            </a:r>
            <a:endParaRPr lang="en-US" sz="3500" dirty="0" smtClean="0">
              <a:solidFill>
                <a:srgbClr val="7030A0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22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Plans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Things to consider prior to generating sustainability plans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4215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There is </a:t>
            </a:r>
            <a:r>
              <a:rPr lang="en-US" sz="2500" b="1" dirty="0" smtClean="0">
                <a:latin typeface="Source Sans Pro" panose="020B0503030403020204" pitchFamily="34" charset="0"/>
              </a:rPr>
              <a:t>no single or universal </a:t>
            </a:r>
            <a:r>
              <a:rPr lang="en-US" sz="2500" dirty="0" smtClean="0">
                <a:latin typeface="Source Sans Pro" panose="020B0503030403020204" pitchFamily="34" charset="0"/>
              </a:rPr>
              <a:t>path towards sustainability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A sustainability plan is only useful if it is </a:t>
            </a:r>
            <a:r>
              <a:rPr lang="en-US" sz="2500" b="1" dirty="0" smtClean="0">
                <a:latin typeface="Source Sans Pro" panose="020B0503030403020204" pitchFamily="34" charset="0"/>
              </a:rPr>
              <a:t>useful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latin typeface="Source Sans Pro" panose="020B0503030403020204" pitchFamily="34" charset="0"/>
              </a:rPr>
              <a:t>Prior to generating a sustainability plan, get </a:t>
            </a:r>
            <a:r>
              <a:rPr lang="en-US" sz="2500" b="1" dirty="0">
                <a:latin typeface="Source Sans Pro" panose="020B0503030403020204" pitchFamily="34" charset="0"/>
              </a:rPr>
              <a:t>commitment</a:t>
            </a:r>
            <a:r>
              <a:rPr lang="en-US" sz="2500" dirty="0">
                <a:latin typeface="Source Sans Pro" panose="020B0503030403020204" pitchFamily="34" charset="0"/>
              </a:rPr>
              <a:t> from all relevant parties that the plan will be implemented </a:t>
            </a:r>
            <a:r>
              <a:rPr lang="en-US" sz="2500" b="1" dirty="0">
                <a:latin typeface="Source Sans Pro" panose="020B0503030403020204" pitchFamily="34" charset="0"/>
              </a:rPr>
              <a:t> </a:t>
            </a:r>
            <a:endParaRPr lang="en-US" sz="2500" b="1" dirty="0" smtClean="0">
              <a:latin typeface="Source Sans Pro" panose="020B0503030403020204" pitchFamily="34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b="1" dirty="0" smtClean="0">
                <a:latin typeface="Source Sans Pro" panose="020B0503030403020204" pitchFamily="34" charset="0"/>
              </a:rPr>
              <a:t>Adapt</a:t>
            </a:r>
            <a:r>
              <a:rPr lang="en-US" sz="2500" dirty="0" smtClean="0">
                <a:latin typeface="Source Sans Pro" panose="020B0503030403020204" pitchFamily="34" charset="0"/>
              </a:rPr>
              <a:t> templates and guides to fit your specific needs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Build in </a:t>
            </a:r>
            <a:r>
              <a:rPr lang="en-US" sz="2500" b="1" dirty="0" smtClean="0">
                <a:latin typeface="Source Sans Pro" panose="020B0503030403020204" pitchFamily="34" charset="0"/>
              </a:rPr>
              <a:t>time</a:t>
            </a:r>
            <a:r>
              <a:rPr lang="en-US" sz="2500" dirty="0" smtClean="0">
                <a:latin typeface="Source Sans Pro" panose="020B0503030403020204" pitchFamily="34" charset="0"/>
              </a:rPr>
              <a:t> in your plan for frequent assessment and re-planning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Incorporate </a:t>
            </a:r>
            <a:r>
              <a:rPr lang="en-US" sz="2500" b="1" dirty="0" smtClean="0">
                <a:latin typeface="Source Sans Pro" panose="020B0503030403020204" pitchFamily="34" charset="0"/>
              </a:rPr>
              <a:t>lessons-learned </a:t>
            </a:r>
            <a:r>
              <a:rPr lang="en-US" sz="2500" dirty="0" smtClean="0">
                <a:latin typeface="Source Sans Pro" panose="020B0503030403020204" pitchFamily="34" charset="0"/>
              </a:rPr>
              <a:t>in your future sustainability plans </a:t>
            </a:r>
            <a:endParaRPr lang="en-US" sz="2500" dirty="0" smtClean="0">
              <a:latin typeface="Source Sans Pro" panose="020B0503030403020204" pitchFamily="34" charset="0"/>
            </a:endParaRPr>
          </a:p>
          <a:p>
            <a:pPr>
              <a:lnSpc>
                <a:spcPct val="120000"/>
              </a:lnSpc>
            </a:pPr>
            <a:endParaRPr lang="en-US" sz="2500" b="1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278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Plans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Crafting your plan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5138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First decide, what are you trying to sustain? 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Program/services as a whole? 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Different components of program/services? 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Partnerships? 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Legacy?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Different aspects of your program/services may require different sustainability plans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Your sustainability plan may even include sustainability plans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The most important aspect is to keep </a:t>
            </a:r>
            <a:r>
              <a:rPr lang="en-US" sz="2500" b="1" dirty="0" smtClean="0">
                <a:latin typeface="Source Sans Pro" panose="020B0503030403020204" pitchFamily="34" charset="0"/>
              </a:rPr>
              <a:t>flexibility</a:t>
            </a:r>
            <a:r>
              <a:rPr lang="en-US" sz="2500" dirty="0" smtClean="0">
                <a:latin typeface="Source Sans Pro" panose="020B0503030403020204" pitchFamily="34" charset="0"/>
              </a:rPr>
              <a:t> while making sure you can </a:t>
            </a:r>
            <a:r>
              <a:rPr lang="en-US" sz="2500" b="1" dirty="0" smtClean="0">
                <a:latin typeface="Source Sans Pro" panose="020B0503030403020204" pitchFamily="34" charset="0"/>
              </a:rPr>
              <a:t>measure </a:t>
            </a:r>
            <a:r>
              <a:rPr lang="en-US" sz="2500" dirty="0" smtClean="0">
                <a:latin typeface="Source Sans Pro" panose="020B0503030403020204" pitchFamily="34" charset="0"/>
              </a:rPr>
              <a:t>progress on the implementation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2500" b="1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863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Plans 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7761605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General example of a sustainability plan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161" y="6466115"/>
            <a:ext cx="64844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503030403020204" pitchFamily="34" charset="0"/>
              </a:rPr>
              <a:t>Program Sustainability Assessment Tool. </a:t>
            </a:r>
            <a:r>
              <a:rPr lang="en-US" dirty="0">
                <a:latin typeface="Source Sans Pro" panose="020B0503030403020204" pitchFamily="34" charset="0"/>
                <a:hlinkClick r:id="rId2"/>
              </a:rPr>
              <a:t>https://sustaintool.org/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8116791"/>
              </p:ext>
            </p:extLst>
          </p:nvPr>
        </p:nvGraphicFramePr>
        <p:xfrm>
          <a:off x="407771" y="1327957"/>
          <a:ext cx="8340812" cy="44907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3064477"/>
                <a:gridCol w="5276335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Program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or Program Component 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Sustainability </a:t>
                      </a: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Goal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What is your </a:t>
                      </a: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goal that </a:t>
                      </a: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will allow you to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increase sustainability in this 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component? </a:t>
                      </a:r>
                      <a:endParaRPr lang="en-US" baseline="0" dirty="0" smtClean="0">
                        <a:latin typeface="Source Sans Pro" panose="020B0503030403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S.M.A.R.T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Steps to achieve </a:t>
                      </a: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goal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Specific</a:t>
                      </a:r>
                      <a:endParaRPr lang="en-US" baseline="0" dirty="0" smtClean="0">
                        <a:latin typeface="Source Sans Pro" panose="020B0503030403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Include sub-steps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Identify ways it can be flexible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Responsible 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individual/parties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Who will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do the work?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Who will ensure it gets done?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Success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What metrics will you use to track progress? Completion? 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Non-financial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resources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What is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needed?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Where is it coming from?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Due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dates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Build a (flexible)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timeline for each activity 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674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Plans </a:t>
            </a:r>
            <a:endParaRPr lang="en-US" sz="3500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72701"/>
              </p:ext>
            </p:extLst>
          </p:nvPr>
        </p:nvGraphicFramePr>
        <p:xfrm>
          <a:off x="407771" y="948822"/>
          <a:ext cx="8340812" cy="53136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3064477"/>
                <a:gridCol w="5276335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Best Friends Forever (BFF) Program: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</a:t>
                      </a:r>
                      <a:r>
                        <a:rPr lang="en-US" i="1" baseline="0" dirty="0" smtClean="0">
                          <a:latin typeface="Source Sans Pro" panose="020B0503030403020204" pitchFamily="34" charset="0"/>
                        </a:rPr>
                        <a:t>Legacy</a:t>
                      </a:r>
                      <a:endParaRPr lang="en-US" i="1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Sustainability </a:t>
                      </a: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Goal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By 12/31/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18, create at least two dissemination products detailing the lessons-learned from implementing the BFF Program 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Steps to achieve </a:t>
                      </a: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goal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By 05/01/18, identify and record organizational recommendations for best practices in creating BFFs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By 07/01/18, complete evaluation of BFF program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By 08/01/18, submit best practices report and evaluation report for publication in peer-review journals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By 09/01/18, identify other opportunities for dissemination products and create a Dissemination Opportunity Plan 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Responsible 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individual/parties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u="sng" dirty="0" smtClean="0">
                          <a:latin typeface="Source Sans Pro" panose="020B0503030403020204" pitchFamily="34" charset="0"/>
                        </a:rPr>
                        <a:t>Responsible</a:t>
                      </a: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: Program Director</a:t>
                      </a:r>
                      <a:endParaRPr lang="en-US" sz="1600" baseline="0" dirty="0" smtClean="0">
                        <a:latin typeface="Source Sans Pro" panose="020B0503030403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u="sng" baseline="0" dirty="0" smtClean="0">
                          <a:latin typeface="Source Sans Pro" panose="020B0503030403020204" pitchFamily="34" charset="0"/>
                        </a:rPr>
                        <a:t>Required Parties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: All BFF Program Staff 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Success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u="sng" dirty="0" smtClean="0">
                          <a:latin typeface="Source Sans Pro" panose="020B0503030403020204" pitchFamily="34" charset="0"/>
                        </a:rPr>
                        <a:t>Progress Measurements</a:t>
                      </a: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: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Best Practices Report, Evaluation Report, Dissemination Opportunity Plan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u="sng" baseline="0" dirty="0" smtClean="0">
                          <a:latin typeface="Source Sans Pro" panose="020B0503030403020204" pitchFamily="34" charset="0"/>
                        </a:rPr>
                        <a:t>Completion metric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: Number of published dissemination products 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Non-financial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resources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Staff time,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program data 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600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Plans </a:t>
            </a:r>
            <a:endParaRPr lang="en-US" sz="3500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2663863"/>
              </p:ext>
            </p:extLst>
          </p:nvPr>
        </p:nvGraphicFramePr>
        <p:xfrm>
          <a:off x="407771" y="959973"/>
          <a:ext cx="8340812" cy="58267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168161"/>
                <a:gridCol w="6172651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Best Friends Forever (BFF) Program: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</a:t>
                      </a:r>
                      <a:r>
                        <a:rPr lang="en-US" i="1" baseline="0" dirty="0" smtClean="0">
                          <a:latin typeface="Source Sans Pro" panose="020B0503030403020204" pitchFamily="34" charset="0"/>
                        </a:rPr>
                        <a:t>Continuation of Services</a:t>
                      </a:r>
                      <a:endParaRPr lang="en-US" i="1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Sustainability </a:t>
                      </a: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Goal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By 02/01/2019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, secure funding from new funding organization to fund the improved “Best Friends Forever and Ever” program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Steps to achieve </a:t>
                      </a: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goal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By 06/01/18, calculate current staff and operational support funded through the BFF program direct and indirect costs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By 06/01/18, project minimum number of funding dollars needed to be gained to provide both staffing and operational support for the new </a:t>
                      </a:r>
                      <a:r>
                        <a:rPr lang="en-US" sz="1600" baseline="0" dirty="0" err="1" smtClean="0">
                          <a:latin typeface="Source Sans Pro" panose="020B0503030403020204" pitchFamily="34" charset="0"/>
                        </a:rPr>
                        <a:t>BFFaE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program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By 07/01/18, develop a </a:t>
                      </a:r>
                      <a:r>
                        <a:rPr lang="en-US" sz="1600" b="1" baseline="0" dirty="0" smtClean="0">
                          <a:latin typeface="Source Sans Pro" panose="020B0503030403020204" pitchFamily="34" charset="0"/>
                        </a:rPr>
                        <a:t>Financial Plan 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to identify and plan ahead for new funding opportunities 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Through 1/31/19, prepare and submit programmatic support funding proposals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By 1/31/19, reassess state of organization to develop subsequent proposal opportunity plans 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Responsible 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individual/parties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u="sng" dirty="0" smtClean="0">
                          <a:latin typeface="Source Sans Pro" panose="020B0503030403020204" pitchFamily="34" charset="0"/>
                        </a:rPr>
                        <a:t>Responsible</a:t>
                      </a: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: CEO, CFO, Program Director</a:t>
                      </a:r>
                      <a:endParaRPr lang="en-US" sz="1600" baseline="0" dirty="0" smtClean="0">
                        <a:latin typeface="Source Sans Pro" panose="020B0503030403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u="sng" baseline="0" dirty="0" smtClean="0">
                          <a:latin typeface="Source Sans Pro" panose="020B0503030403020204" pitchFamily="34" charset="0"/>
                        </a:rPr>
                        <a:t>Required Parties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: All BFF Program Staff, Grant writers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Success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u="sng" dirty="0" smtClean="0">
                          <a:latin typeface="Source Sans Pro" panose="020B0503030403020204" pitchFamily="34" charset="0"/>
                        </a:rPr>
                        <a:t>Progress Measurements</a:t>
                      </a: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: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Financial projections, Financial Plan, submitted funded proposals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u="sng" baseline="0" dirty="0" smtClean="0">
                          <a:latin typeface="Source Sans Pro" panose="020B0503030403020204" pitchFamily="34" charset="0"/>
                        </a:rPr>
                        <a:t>Completion metric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: Number of gained funding dollars by 02/01/19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Non-financial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resources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Staff time,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financial statements, evaluation results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333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Plans 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7761605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Example: Financial 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161" y="6466115"/>
            <a:ext cx="89979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Source Sans Pro" panose="020B0503030403020204" pitchFamily="34" charset="0"/>
              </a:rPr>
              <a:t>http://ctb.ku.edu/en/table-of-contents/finances/grants-and-financial-resources/financial-sustainability/tools</a:t>
            </a:r>
            <a:endParaRPr lang="en-US" sz="15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5279018"/>
              </p:ext>
            </p:extLst>
          </p:nvPr>
        </p:nvGraphicFramePr>
        <p:xfrm>
          <a:off x="457198" y="1471142"/>
          <a:ext cx="8414955" cy="3718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96313"/>
                <a:gridCol w="60186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200" b="1" dirty="0" smtClean="0">
                          <a:latin typeface="Source Sans Pro" panose="020B0503030403020204" pitchFamily="34" charset="0"/>
                        </a:rPr>
                        <a:t>Step</a:t>
                      </a:r>
                      <a:endParaRPr lang="en-US" sz="2200" b="1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>
                          <a:latin typeface="Source Sans Pro" panose="020B0503030403020204" pitchFamily="34" charset="0"/>
                        </a:rPr>
                        <a:t>Include:</a:t>
                      </a:r>
                      <a:r>
                        <a:rPr lang="en-US" sz="2200" b="1" baseline="0" dirty="0" smtClean="0">
                          <a:latin typeface="Source Sans Pro" panose="020B0503030403020204" pitchFamily="34" charset="0"/>
                        </a:rPr>
                        <a:t> </a:t>
                      </a:r>
                      <a:endParaRPr lang="en-US" sz="2200" b="1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Internal Audit Sheet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List all funding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you have/will have, total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List all Personnel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Costs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List all Program Costs 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Donor research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Identify what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each funding source will want from you (</a:t>
                      </a:r>
                      <a:r>
                        <a:rPr lang="en-US" baseline="0" dirty="0" err="1" smtClean="0">
                          <a:latin typeface="Source Sans Pro" panose="020B0503030403020204" pitchFamily="34" charset="0"/>
                        </a:rPr>
                        <a:t>i.e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government agencies, foundations, fundraising, etc.)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If 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your organization 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can support, include potential funding opportunities 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Timeline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Set Objective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(S.M.A.R.T)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Action Steps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By who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By when </a:t>
                      </a:r>
                      <a:endParaRPr lang="en-US" dirty="0" smtClean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04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sz="quarter" idx="12"/>
          </p:nvPr>
        </p:nvSpPr>
        <p:spPr>
          <a:xfrm>
            <a:off x="682625" y="2000167"/>
            <a:ext cx="7762875" cy="4450327"/>
          </a:xfrm>
        </p:spPr>
        <p:txBody>
          <a:bodyPr/>
          <a:lstStyle/>
          <a:p>
            <a:pPr marL="0" indent="0" eaLnBrk="1" hangingPunct="1"/>
            <a:r>
              <a:rPr lang="en-US" sz="2500" dirty="0" smtClean="0">
                <a:latin typeface="Roboto Slab" charset="0"/>
              </a:rPr>
              <a:t>Now…</a:t>
            </a:r>
            <a:endParaRPr lang="en-US" sz="2500" dirty="0">
              <a:latin typeface="Roboto Slab" charset="0"/>
            </a:endParaRPr>
          </a:p>
          <a:p>
            <a:pPr lvl="4"/>
            <a:r>
              <a:rPr lang="en-US" sz="3000" dirty="0" smtClean="0"/>
              <a:t>Defining Sustainability </a:t>
            </a:r>
          </a:p>
          <a:p>
            <a:pPr lvl="4"/>
            <a:r>
              <a:rPr lang="en-US" sz="3000" dirty="0" smtClean="0"/>
              <a:t>Sustainability Assessments </a:t>
            </a:r>
          </a:p>
          <a:p>
            <a:pPr lvl="4"/>
            <a:r>
              <a:rPr lang="en-US" sz="3000" dirty="0" smtClean="0"/>
              <a:t>Sustainability Plans </a:t>
            </a:r>
          </a:p>
          <a:p>
            <a:pPr marL="285750" lvl="4" indent="0">
              <a:buNone/>
            </a:pPr>
            <a:endParaRPr lang="en-US" sz="3000" dirty="0" smtClean="0"/>
          </a:p>
          <a:p>
            <a:pPr marL="0" indent="0"/>
            <a:r>
              <a:rPr lang="en-US" sz="2500" dirty="0" smtClean="0">
                <a:latin typeface="Roboto Slab" charset="0"/>
              </a:rPr>
              <a:t>Later…</a:t>
            </a:r>
            <a:endParaRPr lang="en-US" sz="2500" dirty="0">
              <a:latin typeface="Roboto Slab" charset="0"/>
            </a:endParaRPr>
          </a:p>
          <a:p>
            <a:pPr lvl="4"/>
            <a:r>
              <a:rPr lang="en-US" sz="3000" dirty="0" smtClean="0"/>
              <a:t>Implementing </a:t>
            </a:r>
            <a:r>
              <a:rPr lang="en-US" sz="3000" dirty="0"/>
              <a:t>a Sustainability </a:t>
            </a:r>
            <a:r>
              <a:rPr lang="en-US" sz="3000" dirty="0" smtClean="0"/>
              <a:t>Plan</a:t>
            </a:r>
          </a:p>
          <a:p>
            <a:pPr lvl="4"/>
            <a:r>
              <a:rPr lang="en-US" sz="3000" dirty="0" smtClean="0"/>
              <a:t>Group Exercise </a:t>
            </a:r>
            <a:endParaRPr lang="en-US" sz="3000" dirty="0"/>
          </a:p>
          <a:p>
            <a:pPr lvl="4"/>
            <a:endParaRPr lang="en-US" sz="3000" dirty="0" smtClean="0"/>
          </a:p>
          <a:p>
            <a:pPr marL="285750" lvl="4" indent="0">
              <a:buNone/>
            </a:pPr>
            <a:endParaRPr lang="en-US" sz="1800" dirty="0" smtClean="0"/>
          </a:p>
          <a:p>
            <a:pPr marL="285750" lvl="4" indent="0">
              <a:buNone/>
            </a:pPr>
            <a:endParaRPr lang="en-US" sz="1800" dirty="0"/>
          </a:p>
          <a:p>
            <a:pPr marL="11112" lvl="2" indent="0">
              <a:buNone/>
            </a:pPr>
            <a:endParaRPr lang="en-US" sz="2500" dirty="0"/>
          </a:p>
          <a:p>
            <a:pPr marL="11112" lvl="2" indent="0">
              <a:buNone/>
            </a:pPr>
            <a:endParaRPr lang="en-US" sz="2500" dirty="0" smtClean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80933" y="823682"/>
            <a:ext cx="7762239" cy="536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sz="4500" dirty="0" smtClean="0"/>
              <a:t>Overview</a:t>
            </a:r>
            <a:endParaRPr lang="en-US" sz="45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83322" y="1359943"/>
            <a:ext cx="7761605" cy="5286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00" b="0" i="0" baseline="0">
                <a:solidFill>
                  <a:srgbClr val="603A17"/>
                </a:solidFill>
                <a:latin typeface="Source Sans Pro Semibold"/>
                <a:cs typeface="Source Sans Pro Semibold"/>
              </a:defRPr>
            </a:lvl1pPr>
          </a:lstStyle>
          <a:p>
            <a:pPr lvl="0"/>
            <a:r>
              <a:rPr lang="en-US" dirty="0" smtClean="0"/>
              <a:t>April 5,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76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Plans 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7761605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Partnerships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161" y="6466115"/>
            <a:ext cx="64844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503030403020204" pitchFamily="34" charset="0"/>
              </a:rPr>
              <a:t>Program Sustainability Assessment Tool. </a:t>
            </a:r>
            <a:r>
              <a:rPr lang="en-US" dirty="0">
                <a:latin typeface="Source Sans Pro" panose="020B0503030403020204" pitchFamily="34" charset="0"/>
                <a:hlinkClick r:id="rId2"/>
              </a:rPr>
              <a:t>https://sustaintool.org/</a:t>
            </a:r>
            <a:r>
              <a:rPr lang="en-US" dirty="0">
                <a:latin typeface="Source Sans Pro" panose="020B0503030403020204" pitchFamily="34" charset="0"/>
              </a:rPr>
              <a:t> </a:t>
            </a: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7067" y="1457445"/>
            <a:ext cx="826661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latin typeface="Source Sans Pro" panose="020B0503030403020204" pitchFamily="34" charset="0"/>
              </a:rPr>
              <a:t>Partner Plan: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Source Sans Pro" panose="020B0503030403020204" pitchFamily="34" charset="0"/>
              </a:rPr>
              <a:t>Determine what does sustainability mean to your partnership </a:t>
            </a:r>
            <a:endParaRPr lang="en-US" sz="2400" dirty="0" smtClean="0">
              <a:latin typeface="Source Sans Pro" panose="020B0503030403020204" pitchFamily="34" charset="0"/>
            </a:endParaRP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u="sng" dirty="0" smtClean="0">
                <a:latin typeface="Source Sans Pro" panose="020B0503030403020204" pitchFamily="34" charset="0"/>
              </a:rPr>
              <a:t>Collaboratively</a:t>
            </a:r>
            <a:r>
              <a:rPr lang="en-US" sz="2400" dirty="0" smtClean="0">
                <a:latin typeface="Source Sans Pro" panose="020B0503030403020204" pitchFamily="34" charset="0"/>
              </a:rPr>
              <a:t> </a:t>
            </a:r>
            <a:r>
              <a:rPr lang="en-US" sz="2400" dirty="0" smtClean="0">
                <a:latin typeface="Source Sans Pro" panose="020B0503030403020204" pitchFamily="34" charset="0"/>
              </a:rPr>
              <a:t>develop plans to</a:t>
            </a:r>
          </a:p>
          <a:p>
            <a:pPr marL="1200150" lvl="2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Source Sans Pro" panose="020B0503030403020204" pitchFamily="34" charset="0"/>
              </a:rPr>
              <a:t>Maintain </a:t>
            </a:r>
          </a:p>
          <a:p>
            <a:pPr marL="1200150" lvl="2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Source Sans Pro" panose="020B0503030403020204" pitchFamily="34" charset="0"/>
              </a:rPr>
              <a:t>Cultivate</a:t>
            </a:r>
          </a:p>
          <a:p>
            <a:pPr marL="1200150" lvl="2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Source Sans Pro" panose="020B0503030403020204" pitchFamily="34" charset="0"/>
              </a:rPr>
              <a:t>Grow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Source Sans Pro" panose="020B0503030403020204" pitchFamily="34" charset="0"/>
              </a:rPr>
              <a:t>Develop exit and entry plans for your partners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Source Sans Pro" panose="020B0503030403020204" pitchFamily="34" charset="0"/>
              </a:rPr>
              <a:t>Ensure that your partner plan and funding stability plan are aligned </a:t>
            </a:r>
          </a:p>
        </p:txBody>
      </p:sp>
    </p:spTree>
    <p:extLst>
      <p:ext uri="{BB962C8B-B14F-4D97-AF65-F5344CB8AC3E}">
        <p14:creationId xmlns:p14="http://schemas.microsoft.com/office/powerpoint/2010/main" val="52461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Plans 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7761605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Example: Partnership 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161" y="6466115"/>
            <a:ext cx="78117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ource Sans Pro" panose="020B0503030403020204" pitchFamily="34" charset="0"/>
              </a:rPr>
              <a:t>http://strengtheningnonprofits.org/resources/e-learning/online/sustainability/Print.aspx</a:t>
            </a:r>
            <a:endParaRPr lang="en-US" sz="16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228600" y="1139907"/>
          <a:ext cx="8655907" cy="50596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772519"/>
                <a:gridCol w="2517854"/>
                <a:gridCol w="4365534"/>
              </a:tblGrid>
              <a:tr h="617255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Type of Partnership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Definition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Consider: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126390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Transactional (Needs-based)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Formed for the purposes of direct material gain for each member. Services are shared but little more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How will you communicate changes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to your agreement?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What plans do you have with decision makers on how current arrangements are working and what needs to be changed?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1263903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Complementary</a:t>
                      </a:r>
                    </a:p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(Opportunity Based)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Compatible missions.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Work together on some projects, referral sources. But organizations are fully independent 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What new opportunities do you wish to pursue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together? How are you communicating that?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When no opportunities are available, how will you communicate?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  <a:tr h="1734192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Source Sans Pro" panose="020B0503030403020204" pitchFamily="34" charset="0"/>
                        </a:rPr>
                        <a:t>Collaborative</a:t>
                      </a:r>
                      <a:r>
                        <a:rPr lang="en-US" baseline="0" dirty="0" smtClean="0">
                          <a:latin typeface="Source Sans Pro" panose="020B0503030403020204" pitchFamily="34" charset="0"/>
                        </a:rPr>
                        <a:t> (Mission and Vision Based)</a:t>
                      </a:r>
                      <a:endParaRPr lang="en-US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Work together but also integrate one another into daily operations. While still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independent, there is considerable influence on one another to fulfill a common mission 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smtClean="0">
                          <a:latin typeface="Source Sans Pro" panose="020B0503030403020204" pitchFamily="34" charset="0"/>
                        </a:rPr>
                        <a:t>How</a:t>
                      </a: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 do you maintain your common vision and resolution to any problems that arise?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 smtClean="0">
                          <a:latin typeface="Source Sans Pro" panose="020B0503030403020204" pitchFamily="34" charset="0"/>
                        </a:rPr>
                        <a:t>Do you want to implement institutional structures to reflect the partnership? </a:t>
                      </a:r>
                      <a:endParaRPr lang="en-US" sz="1600" dirty="0">
                        <a:latin typeface="Source Sans Pro" panose="020B0503030403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868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Questions?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7761605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Overview of Sustainability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50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sz="quarter" idx="12"/>
          </p:nvPr>
        </p:nvSpPr>
        <p:spPr>
          <a:xfrm>
            <a:off x="682625" y="2000167"/>
            <a:ext cx="7762875" cy="4450327"/>
          </a:xfrm>
        </p:spPr>
        <p:txBody>
          <a:bodyPr/>
          <a:lstStyle/>
          <a:p>
            <a:pPr marL="0" indent="0" eaLnBrk="1" hangingPunct="1"/>
            <a:r>
              <a:rPr lang="en-US" sz="2500" dirty="0" smtClean="0">
                <a:latin typeface="Roboto Slab" charset="0"/>
              </a:rPr>
              <a:t>Now…</a:t>
            </a:r>
            <a:endParaRPr lang="en-US" sz="2500" dirty="0">
              <a:latin typeface="Roboto Slab" charset="0"/>
            </a:endParaRPr>
          </a:p>
          <a:p>
            <a:pPr lvl="4"/>
            <a:r>
              <a:rPr lang="en-US" sz="3000" dirty="0" smtClean="0"/>
              <a:t>Defining Sustainability </a:t>
            </a:r>
          </a:p>
          <a:p>
            <a:pPr lvl="4"/>
            <a:r>
              <a:rPr lang="en-US" sz="3000" dirty="0" smtClean="0"/>
              <a:t>Sustainability Assessments </a:t>
            </a:r>
          </a:p>
          <a:p>
            <a:pPr lvl="4"/>
            <a:r>
              <a:rPr lang="en-US" sz="3000" dirty="0" smtClean="0"/>
              <a:t>Sustainability Plans </a:t>
            </a:r>
          </a:p>
          <a:p>
            <a:pPr marL="285750" lvl="4" indent="0">
              <a:buNone/>
            </a:pPr>
            <a:endParaRPr lang="en-US" sz="3000" dirty="0" smtClean="0"/>
          </a:p>
          <a:p>
            <a:pPr marL="0" indent="0"/>
            <a:r>
              <a:rPr lang="en-US" sz="2500" dirty="0" smtClean="0">
                <a:latin typeface="Roboto Slab" charset="0"/>
              </a:rPr>
              <a:t>Later…</a:t>
            </a:r>
            <a:endParaRPr lang="en-US" sz="2500" dirty="0">
              <a:latin typeface="Roboto Slab" charset="0"/>
            </a:endParaRPr>
          </a:p>
          <a:p>
            <a:pPr lvl="4"/>
            <a:r>
              <a:rPr lang="en-US" sz="3000" dirty="0" smtClean="0"/>
              <a:t>Implementing </a:t>
            </a:r>
            <a:r>
              <a:rPr lang="en-US" sz="3000" dirty="0"/>
              <a:t>a Sustainability Plan</a:t>
            </a:r>
          </a:p>
          <a:p>
            <a:pPr lvl="4"/>
            <a:r>
              <a:rPr lang="en-US" sz="3000" dirty="0" smtClean="0"/>
              <a:t>Group Exercise </a:t>
            </a:r>
            <a:endParaRPr lang="en-US" sz="3000" dirty="0" smtClean="0"/>
          </a:p>
          <a:p>
            <a:pPr marL="285750" lvl="4" indent="0">
              <a:buNone/>
            </a:pPr>
            <a:endParaRPr lang="en-US" sz="1800" dirty="0" smtClean="0"/>
          </a:p>
          <a:p>
            <a:pPr marL="285750" lvl="4" indent="0">
              <a:buNone/>
            </a:pPr>
            <a:endParaRPr lang="en-US" sz="1800" dirty="0"/>
          </a:p>
          <a:p>
            <a:pPr marL="11112" lvl="2" indent="0">
              <a:buNone/>
            </a:pPr>
            <a:endParaRPr lang="en-US" sz="2500" dirty="0"/>
          </a:p>
          <a:p>
            <a:pPr marL="11112" lvl="2" indent="0">
              <a:buNone/>
            </a:pPr>
            <a:endParaRPr lang="en-US" sz="2500" dirty="0" smtClean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80933" y="823682"/>
            <a:ext cx="7762239" cy="5362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sz="4500" dirty="0" smtClean="0"/>
              <a:t>Overview</a:t>
            </a:r>
            <a:endParaRPr lang="en-US" sz="45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83322" y="1359943"/>
            <a:ext cx="7761605" cy="5286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00" b="0" i="0" baseline="0">
                <a:solidFill>
                  <a:srgbClr val="603A17"/>
                </a:solidFill>
                <a:latin typeface="Source Sans Pro Semibold"/>
                <a:cs typeface="Source Sans Pro Semibold"/>
              </a:defRPr>
            </a:lvl1pPr>
          </a:lstStyle>
          <a:p>
            <a:pPr lvl="0"/>
            <a:r>
              <a:rPr lang="en-US" dirty="0" smtClean="0"/>
              <a:t>April 5,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95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Implementing Sustainability Plans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Beyond the paper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Ensure that all relevant parties have agreed to the finalized plans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Level-set expectations on the degree of flexibility when implementing a sustainability plan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Create processes that allow for progress measurements 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Group meetings 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Project Management Software 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Communication channels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Capture and incorporate changes to sustainability plans while not losing momentum in implementing </a:t>
            </a:r>
            <a:endParaRPr lang="en-US" sz="2500" dirty="0" smtClean="0">
              <a:latin typeface="Source Sans Pro" panose="020B0503030403020204" pitchFamily="34" charset="0"/>
            </a:endParaRPr>
          </a:p>
          <a:p>
            <a:pPr>
              <a:lnSpc>
                <a:spcPct val="120000"/>
              </a:lnSpc>
            </a:pPr>
            <a:endParaRPr lang="en-US" sz="2500" b="1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57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Implementing Sustainability Plans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Beyond the paper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Implementing a plan does not always mean it is going to be successful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With each sustainability plan, captur</a:t>
            </a:r>
            <a:r>
              <a:rPr lang="en-US" sz="2500" dirty="0" smtClean="0">
                <a:latin typeface="Source Sans Pro" panose="020B0503030403020204" pitchFamily="34" charset="0"/>
              </a:rPr>
              <a:t>e your organization’s lessons-learned from planning to implementation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Adapt planning and implementation processes to better suit your needs </a:t>
            </a:r>
            <a:endParaRPr lang="en-US" sz="2500" dirty="0" smtClean="0">
              <a:latin typeface="Source Sans Pro" panose="020B0503030403020204" pitchFamily="34" charset="0"/>
            </a:endParaRPr>
          </a:p>
          <a:p>
            <a:pPr>
              <a:lnSpc>
                <a:spcPct val="120000"/>
              </a:lnSpc>
            </a:pPr>
            <a:endParaRPr lang="en-US" sz="2500" b="1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96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Implementing Sustainability Plans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Feed-forward Exercise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Identify a challenge or concern you have in creating and implementing a sustainability plan. Describe it simply </a:t>
            </a:r>
          </a:p>
          <a:p>
            <a:pPr lvl="2">
              <a:lnSpc>
                <a:spcPct val="120000"/>
              </a:lnSpc>
            </a:pPr>
            <a:endParaRPr lang="en-US" sz="2500" dirty="0" smtClean="0">
              <a:latin typeface="Source Sans Pro" panose="020B0503030403020204" pitchFamily="34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2500" dirty="0" smtClean="0">
              <a:latin typeface="Source Sans Pro" panose="020B0503030403020204" pitchFamily="34" charset="0"/>
            </a:endParaRPr>
          </a:p>
          <a:p>
            <a:pPr>
              <a:lnSpc>
                <a:spcPct val="120000"/>
              </a:lnSpc>
            </a:pPr>
            <a:endParaRPr lang="en-US" sz="2500" b="1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72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Implementing Sustainability Plans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Feed-forward Exercise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Find a partner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>
                <a:latin typeface="Source Sans Pro" panose="020B0503030403020204" pitchFamily="34" charset="0"/>
              </a:rPr>
              <a:t>A</a:t>
            </a:r>
            <a:r>
              <a:rPr lang="en-US" sz="2500" dirty="0" smtClean="0">
                <a:latin typeface="Source Sans Pro" panose="020B0503030403020204" pitchFamily="34" charset="0"/>
              </a:rPr>
              <a:t>sk for “Feed Forward” </a:t>
            </a:r>
          </a:p>
          <a:p>
            <a:pPr marL="1657350" lvl="3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“I have this challenge…Do you have any ideas?”</a:t>
            </a:r>
          </a:p>
          <a:p>
            <a:pPr marL="1657350" lvl="3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Ask for two suggestions for the future that might help you achieve positive change </a:t>
            </a:r>
          </a:p>
          <a:p>
            <a:pPr marL="1657350" lvl="3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Listen to suggestions and take notes. You may not comment on the ideas in any way </a:t>
            </a:r>
          </a:p>
          <a:p>
            <a:pPr marL="1657350" lvl="3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Asking and receiving the feedback should take 2 minutes 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Switch roles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Repeat </a:t>
            </a: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2500" dirty="0" smtClean="0">
              <a:latin typeface="Source Sans Pro" panose="020B0503030403020204" pitchFamily="34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2500" dirty="0" smtClean="0">
              <a:latin typeface="Source Sans Pro" panose="020B0503030403020204" pitchFamily="34" charset="0"/>
            </a:endParaRPr>
          </a:p>
          <a:p>
            <a:pPr>
              <a:lnSpc>
                <a:spcPct val="120000"/>
              </a:lnSpc>
            </a:pPr>
            <a:endParaRPr lang="en-US" sz="2500" b="1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75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Planning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Wrap-up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Source Sans Pro" panose="020B0503030403020204" pitchFamily="34" charset="0"/>
              </a:rPr>
              <a:t>Questions? </a:t>
            </a:r>
          </a:p>
          <a:p>
            <a:pPr>
              <a:lnSpc>
                <a:spcPct val="120000"/>
              </a:lnSpc>
            </a:pPr>
            <a:endParaRPr lang="en-US" sz="2500" dirty="0" smtClean="0">
              <a:latin typeface="Source Sans Pro" panose="020B0503030403020204" pitchFamily="34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Justine Sunshine </a:t>
            </a:r>
            <a:r>
              <a:rPr lang="en-US" sz="2500" dirty="0" err="1" smtClean="0">
                <a:latin typeface="Source Sans Pro" panose="020B0503030403020204" pitchFamily="34" charset="0"/>
                <a:hlinkClick r:id="rId2"/>
              </a:rPr>
              <a:t>jsunshine@trailhead.institute</a:t>
            </a:r>
            <a:r>
              <a:rPr lang="en-US" sz="2500" dirty="0" smtClean="0">
                <a:latin typeface="Source Sans Pro" panose="020B0503030403020204" pitchFamily="34" charset="0"/>
              </a:rPr>
              <a:t> </a:t>
            </a:r>
            <a:endParaRPr lang="en-US" sz="2500" dirty="0" smtClean="0">
              <a:latin typeface="Source Sans Pro" panose="020B0503030403020204" pitchFamily="34" charset="0"/>
            </a:endParaRPr>
          </a:p>
          <a:p>
            <a:pPr marL="1200150" lvl="2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2500" dirty="0" smtClean="0">
              <a:latin typeface="Source Sans Pro" panose="020B0503030403020204" pitchFamily="34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2500" dirty="0" smtClean="0">
              <a:latin typeface="Source Sans Pro" panose="020B0503030403020204" pitchFamily="34" charset="0"/>
            </a:endParaRPr>
          </a:p>
          <a:p>
            <a:pPr>
              <a:lnSpc>
                <a:spcPct val="120000"/>
              </a:lnSpc>
            </a:pPr>
            <a:endParaRPr lang="en-US" sz="2500" b="1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94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Defining Sustainability 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7761605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does sustainable mean to you?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1339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There is no standard approach or defining or conceptualizing sustainability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Based on your experience, how do you </a:t>
            </a:r>
            <a:r>
              <a:rPr lang="en-US" sz="2500" b="1" dirty="0" smtClean="0">
                <a:latin typeface="Source Sans Pro" panose="020B0503030403020204" pitchFamily="34" charset="0"/>
              </a:rPr>
              <a:t>define</a:t>
            </a:r>
            <a:r>
              <a:rPr lang="en-US" sz="2500" dirty="0" smtClean="0">
                <a:latin typeface="Source Sans Pro" panose="020B0503030403020204" pitchFamily="34" charset="0"/>
              </a:rPr>
              <a:t> sustainability? </a:t>
            </a:r>
            <a:endParaRPr lang="en-US" sz="2500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32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Defining Sustainability 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7761605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does sustainable mean to you?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1" y="1360949"/>
            <a:ext cx="8895951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b="1" dirty="0" smtClean="0">
                <a:latin typeface="Source Sans Pro" panose="020B0503030403020204" pitchFamily="34" charset="0"/>
              </a:rPr>
              <a:t>Continuation </a:t>
            </a:r>
            <a:r>
              <a:rPr lang="en-US" sz="2500" dirty="0" smtClean="0">
                <a:latin typeface="Source Sans Pro" panose="020B0503030403020204" pitchFamily="34" charset="0"/>
              </a:rPr>
              <a:t>of programs or services through funding</a:t>
            </a:r>
            <a:endParaRPr lang="en-US" sz="2500" dirty="0" smtClean="0">
              <a:latin typeface="Source Sans Pro" panose="020B05030304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077" y="2276753"/>
            <a:ext cx="8895951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b="1" dirty="0" smtClean="0">
                <a:latin typeface="Source Sans Pro" panose="020B0503030403020204" pitchFamily="34" charset="0"/>
              </a:rPr>
              <a:t>Institutionalizing</a:t>
            </a:r>
            <a:r>
              <a:rPr lang="en-US" sz="2500" dirty="0" smtClean="0">
                <a:latin typeface="Source Sans Pro" panose="020B0503030403020204" pitchFamily="34" charset="0"/>
              </a:rPr>
              <a:t> programs or services</a:t>
            </a:r>
            <a:endParaRPr lang="en-US" sz="2500" dirty="0" smtClean="0">
              <a:latin typeface="Source Sans Pro" panose="020B0503030403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9078" y="3220123"/>
            <a:ext cx="8895951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Creating a </a:t>
            </a:r>
            <a:r>
              <a:rPr lang="en-US" sz="2500" b="1" dirty="0" smtClean="0">
                <a:latin typeface="Source Sans Pro" panose="020B0503030403020204" pitchFamily="34" charset="0"/>
              </a:rPr>
              <a:t>legacy</a:t>
            </a:r>
            <a:r>
              <a:rPr lang="en-US" sz="2500" dirty="0" smtClean="0">
                <a:latin typeface="Source Sans Pro" panose="020B0503030403020204" pitchFamily="34" charset="0"/>
              </a:rPr>
              <a:t> (including continuing organizational ideas, principles, and beliefs)</a:t>
            </a:r>
            <a:endParaRPr lang="en-US" sz="2500" dirty="0" smtClean="0">
              <a:latin typeface="Source Sans Pro" panose="020B0503030403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079" y="4535391"/>
            <a:ext cx="8895951" cy="493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Maintaining </a:t>
            </a:r>
            <a:r>
              <a:rPr lang="en-US" sz="2500" b="1" dirty="0" smtClean="0">
                <a:latin typeface="Source Sans Pro" panose="020B0503030403020204" pitchFamily="34" charset="0"/>
              </a:rPr>
              <a:t>relationships</a:t>
            </a:r>
            <a:endParaRPr lang="en-US" sz="2500" b="1" dirty="0" smtClean="0">
              <a:latin typeface="Source Sans Pro" panose="020B0503030403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9084" y="5495280"/>
            <a:ext cx="8895951" cy="493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Others?</a:t>
            </a:r>
            <a:endParaRPr lang="en-US" sz="2500" dirty="0" smtClean="0">
              <a:latin typeface="Source Sans Pro" panose="020B0503030403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39174" y="6397879"/>
            <a:ext cx="7417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latin typeface="Arial" panose="020B0604020202020204" pitchFamily="34" charset="0"/>
                <a:cs typeface="Arial" panose="020B0604020202020204" pitchFamily="34" charset="0"/>
              </a:rPr>
              <a:t>(Adapted from US Department of Health and Human Services )</a:t>
            </a:r>
            <a:endParaRPr lang="en-US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18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Assessment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are the factors that impact what you are trying to sustain?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084" y="1284789"/>
            <a:ext cx="8895951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After you define what sustainability means to you, it is important to then perform a comprehensive assessment of what you are trying to sustain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Your goal to assess the factors that impact your program, service, partnership, etc.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Source Sans Pro" panose="020B0503030403020204" pitchFamily="34" charset="0"/>
              </a:rPr>
              <a:t>Resource: Program Sustainability Assessment Tool (sustaintool.org) </a:t>
            </a:r>
            <a:endParaRPr lang="en-US" sz="2500" dirty="0" smtClean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75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Assessment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are the factors that impact what you are trying to sustain?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58226" y="2150693"/>
            <a:ext cx="4847572" cy="269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When do your current funding end?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Is your funding through single or multiple sources of funding?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Is your funding tied with other programs or services? </a:t>
            </a:r>
            <a:endParaRPr lang="en-US" sz="2200" dirty="0" smtClean="0">
              <a:latin typeface="Source Sans Pro" panose="020B0503030403020204" pitchFamily="34" charset="0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Is there an option for renewable funding? </a:t>
            </a:r>
            <a:endParaRPr lang="en-US" sz="2200" dirty="0" smtClean="0">
              <a:latin typeface="Source Sans Pro" panose="020B05030304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1133" y="2871537"/>
            <a:ext cx="4178445" cy="104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6000" b="1" dirty="0" smtClean="0">
                <a:latin typeface="Roboto Slab" pitchFamily="2" charset="0"/>
                <a:ea typeface="Roboto Slab" pitchFamily="2" charset="0"/>
              </a:rPr>
              <a:t>Funding</a:t>
            </a:r>
            <a:endParaRPr lang="en-US" sz="6000" b="1" dirty="0" smtClean="0">
              <a:latin typeface="Roboto Slab" pitchFamily="2" charset="0"/>
              <a:ea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830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Assessment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are the factors that impact what you are trying to sustain?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78804" y="2028642"/>
            <a:ext cx="3720230" cy="307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Who all is involved? Including both individuals and organizations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How are the relationships?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Are there silent partners?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Is there a “glue factor”?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How are partners compensated?</a:t>
            </a:r>
            <a:endParaRPr lang="en-US" sz="2200" dirty="0" smtClean="0">
              <a:latin typeface="Source Sans Pro" panose="020B05030304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1133" y="2871537"/>
            <a:ext cx="54686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6000" b="1" dirty="0" smtClean="0">
                <a:latin typeface="Roboto Slab" pitchFamily="2" charset="0"/>
                <a:ea typeface="Roboto Slab" pitchFamily="2" charset="0"/>
              </a:rPr>
              <a:t>Partnerships</a:t>
            </a:r>
            <a:endParaRPr lang="en-US" sz="6000" b="1" dirty="0" smtClean="0">
              <a:latin typeface="Roboto Slab" pitchFamily="2" charset="0"/>
              <a:ea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396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Assessment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are the factors that impact what you are trying to sustain?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09370" y="2150693"/>
            <a:ext cx="4451750" cy="344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Is your program or service effective?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How do you know?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Do you have any dissemination products?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Have you identified areas of improvement? 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Are you planning on adapting your program or service?</a:t>
            </a:r>
            <a:endParaRPr lang="en-US" sz="2200" dirty="0" smtClean="0">
              <a:latin typeface="Source Sans Pro" panose="020B05030304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1133" y="2871537"/>
            <a:ext cx="4178445" cy="104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6000" b="1" dirty="0" smtClean="0">
                <a:latin typeface="Roboto Slab" pitchFamily="2" charset="0"/>
                <a:ea typeface="Roboto Slab" pitchFamily="2" charset="0"/>
              </a:rPr>
              <a:t>Evaluation</a:t>
            </a:r>
            <a:endParaRPr lang="en-US" sz="6000" b="1" dirty="0" smtClean="0">
              <a:latin typeface="Roboto Slab" pitchFamily="2" charset="0"/>
              <a:ea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7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337115"/>
            <a:ext cx="7762239" cy="536262"/>
          </a:xfrm>
        </p:spPr>
        <p:txBody>
          <a:bodyPr/>
          <a:lstStyle/>
          <a:p>
            <a:r>
              <a:rPr lang="en-US" sz="3500" b="1" dirty="0" smtClean="0"/>
              <a:t>Sustainability Assessment</a:t>
            </a:r>
            <a:endParaRPr lang="en-US" sz="35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68356" y="791695"/>
            <a:ext cx="8374603" cy="528638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 are the factors that impact what you are trying to sustain?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25270" y="2150693"/>
            <a:ext cx="4291730" cy="307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Do you have buy-in? Support?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Does your program or service align with your organization mission and vision?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Does turnover impact your implementation?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Source Sans Pro" panose="020B0503030403020204" pitchFamily="34" charset="0"/>
              </a:rPr>
              <a:t>Does turnover impact your partnerships? </a:t>
            </a:r>
            <a:endParaRPr lang="en-US" sz="2200" dirty="0" smtClean="0">
              <a:latin typeface="Source Sans Pro" panose="020B0503030403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9033" y="2719137"/>
            <a:ext cx="532196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5000" b="1" dirty="0" smtClean="0">
                <a:latin typeface="Roboto Slab" pitchFamily="2" charset="0"/>
                <a:ea typeface="Roboto Slab" pitchFamily="2" charset="0"/>
              </a:rPr>
              <a:t>Organizational Capacity</a:t>
            </a:r>
            <a:endParaRPr lang="en-US" sz="5000" b="1" dirty="0" smtClean="0">
              <a:latin typeface="Roboto Slab" pitchFamily="2" charset="0"/>
              <a:ea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13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lueTemplate">
  <a:themeElements>
    <a:clrScheme name="Custom 91">
      <a:dk1>
        <a:srgbClr val="42291A"/>
      </a:dk1>
      <a:lt1>
        <a:sysClr val="window" lastClr="FFFFFF"/>
      </a:lt1>
      <a:dk2>
        <a:srgbClr val="603A17"/>
      </a:dk2>
      <a:lt2>
        <a:srgbClr val="EEECE1"/>
      </a:lt2>
      <a:accent1>
        <a:srgbClr val="0090BE"/>
      </a:accent1>
      <a:accent2>
        <a:srgbClr val="DB3C28"/>
      </a:accent2>
      <a:accent3>
        <a:srgbClr val="A7B741"/>
      </a:accent3>
      <a:accent4>
        <a:srgbClr val="0F7AA0"/>
      </a:accent4>
      <a:accent5>
        <a:srgbClr val="BE392A"/>
      </a:accent5>
      <a:accent6>
        <a:srgbClr val="95A841"/>
      </a:accent6>
      <a:hlink>
        <a:srgbClr val="42291A"/>
      </a:hlink>
      <a:folHlink>
        <a:srgbClr val="603A1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template</Template>
  <TotalTime>16293</TotalTime>
  <Words>1606</Words>
  <Application>Microsoft Office PowerPoint</Application>
  <PresentationFormat>On-screen Show (4:3)</PresentationFormat>
  <Paragraphs>260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Source Sans Pro</vt:lpstr>
      <vt:lpstr>Source Sans Pro Semibold</vt:lpstr>
      <vt:lpstr>Arial</vt:lpstr>
      <vt:lpstr>Roboto Slab</vt:lpstr>
      <vt:lpstr>Calibri</vt:lpstr>
      <vt:lpstr>Lucida Grande</vt:lpstr>
      <vt:lpstr>ＭＳ Ｐゴシック</vt:lpstr>
      <vt:lpstr>BlueTemplate</vt:lpstr>
      <vt:lpstr>  Strategies for Sustainability Workshop Fort Collins, CO   Overview of Sustainability   Trailhead Institute  Justine Sunshine  April 5, 2018</vt:lpstr>
      <vt:lpstr>Overview</vt:lpstr>
      <vt:lpstr>Defining Sustainability </vt:lpstr>
      <vt:lpstr>Defining Sustainability </vt:lpstr>
      <vt:lpstr>Sustainability Assessment</vt:lpstr>
      <vt:lpstr>Sustainability Assessment</vt:lpstr>
      <vt:lpstr>Sustainability Assessment</vt:lpstr>
      <vt:lpstr>Sustainability Assessment</vt:lpstr>
      <vt:lpstr>Sustainability Assessment</vt:lpstr>
      <vt:lpstr>Sustainability Assessment</vt:lpstr>
      <vt:lpstr>Sustainability Assessment</vt:lpstr>
      <vt:lpstr>Sustainability Assessment</vt:lpstr>
      <vt:lpstr>Sustainability Assessment</vt:lpstr>
      <vt:lpstr>Sustainability Plans</vt:lpstr>
      <vt:lpstr>Sustainability Plans</vt:lpstr>
      <vt:lpstr>Sustainability Plans </vt:lpstr>
      <vt:lpstr>Sustainability Plans </vt:lpstr>
      <vt:lpstr>Sustainability Plans </vt:lpstr>
      <vt:lpstr>Sustainability Plans </vt:lpstr>
      <vt:lpstr>Sustainability Plans </vt:lpstr>
      <vt:lpstr>Sustainability Plans </vt:lpstr>
      <vt:lpstr>Questions?</vt:lpstr>
      <vt:lpstr>Overview</vt:lpstr>
      <vt:lpstr>Implementing Sustainability Plans</vt:lpstr>
      <vt:lpstr>Implementing Sustainability Plans</vt:lpstr>
      <vt:lpstr>Implementing Sustainability Plans</vt:lpstr>
      <vt:lpstr>Implementing Sustainability Plans</vt:lpstr>
      <vt:lpstr>Sustainability Planning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Wendy Hedges</dc:creator>
  <cp:lastModifiedBy>Justine Sunshine</cp:lastModifiedBy>
  <cp:revision>194</cp:revision>
  <cp:lastPrinted>2017-08-23T18:01:31Z</cp:lastPrinted>
  <dcterms:created xsi:type="dcterms:W3CDTF">2017-04-20T01:53:27Z</dcterms:created>
  <dcterms:modified xsi:type="dcterms:W3CDTF">2018-04-04T22:57:23Z</dcterms:modified>
</cp:coreProperties>
</file>

<file path=docProps/thumbnail.jpeg>
</file>